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9"/>
  </p:notesMasterIdLst>
  <p:handoutMasterIdLst>
    <p:handoutMasterId r:id="rId20"/>
  </p:handoutMasterIdLst>
  <p:sldIdLst>
    <p:sldId id="312" r:id="rId5"/>
    <p:sldId id="304" r:id="rId6"/>
    <p:sldId id="325" r:id="rId7"/>
    <p:sldId id="282" r:id="rId8"/>
    <p:sldId id="329" r:id="rId9"/>
    <p:sldId id="326" r:id="rId10"/>
    <p:sldId id="322" r:id="rId11"/>
    <p:sldId id="323" r:id="rId12"/>
    <p:sldId id="332" r:id="rId13"/>
    <p:sldId id="333" r:id="rId14"/>
    <p:sldId id="324" r:id="rId15"/>
    <p:sldId id="327" r:id="rId16"/>
    <p:sldId id="330" r:id="rId17"/>
    <p:sldId id="328" r:id="rId18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5388" autoAdjust="0"/>
  </p:normalViewPr>
  <p:slideViewPr>
    <p:cSldViewPr snapToGrid="0" snapToObjects="1">
      <p:cViewPr>
        <p:scale>
          <a:sx n="66" d="100"/>
          <a:sy n="66" d="100"/>
        </p:scale>
        <p:origin x="1330" y="466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E5007-9B7E-CF13-60C0-DFB3B758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4EC0F8-17BE-A985-D5E7-43D887D88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FA2EAD-E02A-E5E4-F235-62D349092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533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884C9-7C9B-5CA2-B9DC-29B7710D2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A777A2-0A07-E59D-3E04-DB5EDCBEFC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812E30-B389-0377-7683-162562BC6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76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7961A-3B7F-28C8-127E-38B54BC20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C04D34-84CC-6F66-65E8-9183EE665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FC3227-F86A-DA66-DAF8-0F4C76FC7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188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C5304-354C-5225-01CA-66017A5E2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4EF5CE-FFF3-23BE-3B8D-EE865E5F3E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6BCD-D74C-7210-9324-6A2B8E1DD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97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38A31-DD54-7F2F-3D7D-758598AF7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1C654A-FEB4-685E-A2EF-321B3784B3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E8CE58-06C2-A2C9-6AC0-CC9CBCCCB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860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B0ADE-4588-CBC9-BA8A-2C5CB86DB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F2C01-747D-A08E-9D4D-EED3DBB835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217737-6080-2E15-2186-0036F5990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864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13648-1059-FCFD-784B-DC3B311B3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64E934-EB81-4196-7070-D74B2F1176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452A5D-E1CC-FEA1-6982-4425584D4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32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FB24-BF6D-2673-9303-9B3339035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8FB1F9-13CA-0B97-2C56-D1ACC79BB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185A1-74F6-0ABA-93DA-8D9FD2CF6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708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349" y="1055804"/>
            <a:ext cx="8687301" cy="2875447"/>
          </a:xfrm>
        </p:spPr>
        <p:txBody>
          <a:bodyPr anchor="ctr"/>
          <a:lstStyle/>
          <a:p>
            <a:r>
              <a:rPr lang="en-US" sz="4000" dirty="0"/>
              <a:t>SPIKING NEURAL NETWORKs </a:t>
            </a:r>
            <a:r>
              <a:rPr lang="en-US" sz="3200" b="0" dirty="0"/>
              <a:t>for Classification</a:t>
            </a:r>
            <a:endParaRPr lang="en-US" sz="40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9DFAD-CEAE-EF22-C209-75E0FA169C55}"/>
              </a:ext>
            </a:extLst>
          </p:cNvPr>
          <p:cNvSpPr txBox="1"/>
          <p:nvPr/>
        </p:nvSpPr>
        <p:spPr>
          <a:xfrm>
            <a:off x="3648164" y="3380801"/>
            <a:ext cx="750866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000" b="0" dirty="0"/>
            </a:br>
            <a:r>
              <a:rPr lang="en-US" sz="1400" cap="all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Formal Methods in software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C1F6F-6297-55CC-9FD6-E061C3E0DF01}"/>
              </a:ext>
            </a:extLst>
          </p:cNvPr>
          <p:cNvSpPr txBox="1"/>
          <p:nvPr/>
        </p:nvSpPr>
        <p:spPr>
          <a:xfrm>
            <a:off x="6561221" y="6321351"/>
            <a:ext cx="4154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cap="all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rPr>
              <a:t>Enache </a:t>
            </a:r>
            <a:r>
              <a:rPr lang="en-US" sz="1600" cap="all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rPr>
              <a:t>ioana</a:t>
            </a:r>
            <a:r>
              <a:rPr lang="en-US" sz="1600" cap="all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600" cap="all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rPr>
              <a:t>diana</a:t>
            </a:r>
            <a:r>
              <a:rPr lang="en-US" sz="1600" cap="all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600" cap="all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rPr>
              <a:t>beatrice</a:t>
            </a:r>
            <a:endParaRPr lang="en-US" sz="2400" cap="all" dirty="0">
              <a:solidFill>
                <a:schemeClr val="accent3">
                  <a:lumMod val="20000"/>
                  <a:lumOff val="80000"/>
                </a:schemeClr>
              </a:solidFill>
              <a:latin typeface="+mj-lt"/>
              <a:ea typeface="+mj-ea"/>
              <a:cs typeface="+mj-cs"/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1894F8-CE93-01D8-B96C-ECFF53B7A3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16"/>
          <a:stretch/>
        </p:blipFill>
        <p:spPr>
          <a:xfrm>
            <a:off x="3240741" y="727882"/>
            <a:ext cx="6354672" cy="568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8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85BBA-C8B7-372E-4D62-BF5FEC57D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AD873-05EA-EF72-1B0A-9CD880A48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084" y="171025"/>
            <a:ext cx="8346424" cy="994164"/>
          </a:xfrm>
        </p:spPr>
        <p:txBody>
          <a:bodyPr/>
          <a:lstStyle/>
          <a:p>
            <a:r>
              <a:rPr lang="en-US" sz="2400" dirty="0"/>
              <a:t>Spiking Neural Networks (SNN)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1D748-7F50-7E81-D1B7-6BF0E54AF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73696" y="1544489"/>
            <a:ext cx="7965460" cy="46454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Avantaje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SNN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Procesarea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eficienta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energetic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natural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biologic realist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Timpul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integrat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nativ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procesare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Potrivit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datele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secventiale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senzori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voce, video)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Dezavantaje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SNNs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Dificultati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procesul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antrenare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Necesitatea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hardware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specializat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(neuromorphic – IBM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TrueNorth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258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79738-8761-7441-B3F6-3C7889100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3E27-3902-1A30-C602-27931475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084" y="171025"/>
            <a:ext cx="8346424" cy="994164"/>
          </a:xfrm>
        </p:spPr>
        <p:txBody>
          <a:bodyPr/>
          <a:lstStyle/>
          <a:p>
            <a:r>
              <a:rPr lang="en-US" sz="2400" dirty="0"/>
              <a:t>Spiking Neural Networks (SNN)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D3003-86BC-A55B-55B4-714D51FE1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73696" y="1544489"/>
            <a:ext cx="7965460" cy="46454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Spiking-ul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realizat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nivelul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membrane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neuronale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in zona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canalelor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ionice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pe membrana, in special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axonul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neuronului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aproape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conul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axonal (axon hillock)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Acesta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zona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declansare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spike-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ului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deoarece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Densitatre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mare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canale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sodiu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sensibile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voltaj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Membrana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integreaza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semnalele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venite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din dendrite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Daca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potentialul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membrana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atinge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pragul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-&gt; 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deschid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canalele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38328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-&gt; intra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masiv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sodiu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-&gt; se produce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depolarizarea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brusca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-&gt; spike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92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EAFC20A-2900-1280-0D67-CEE1E369A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Spiking Neural Networks (SNN)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F857E7-60F9-0776-0AA8-7E02FF2696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3811" y="2409114"/>
            <a:ext cx="10703765" cy="317730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2A6DD-0E36-1721-B6D4-BF17CC214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98639" y="5586422"/>
            <a:ext cx="7186137" cy="471489"/>
          </a:xfrm>
        </p:spPr>
        <p:txBody>
          <a:bodyPr/>
          <a:lstStyle/>
          <a:p>
            <a:r>
              <a:rPr lang="en-US" sz="1100" dirty="0" err="1">
                <a:latin typeface="Arial" panose="020B0604020202020204" pitchFamily="34" charset="0"/>
              </a:rPr>
              <a:t>Retea</a:t>
            </a:r>
            <a:r>
              <a:rPr lang="en-US" sz="1100" dirty="0">
                <a:latin typeface="Arial" panose="020B0604020202020204" pitchFamily="34" charset="0"/>
              </a:rPr>
              <a:t> SNN — </a:t>
            </a:r>
            <a:r>
              <a:rPr lang="en-US" sz="1100" dirty="0" err="1">
                <a:latin typeface="Arial" panose="020B0604020202020204" pitchFamily="34" charset="0"/>
              </a:rPr>
              <a:t>Ilustrarea</a:t>
            </a:r>
            <a:r>
              <a:rPr lang="en-US" sz="1100" dirty="0">
                <a:latin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</a:rPr>
              <a:t>procesului</a:t>
            </a:r>
            <a:r>
              <a:rPr lang="en-US" sz="1100" dirty="0">
                <a:latin typeface="Arial" panose="020B0604020202020204" pitchFamily="34" charset="0"/>
              </a:rPr>
              <a:t> de </a:t>
            </a:r>
            <a:r>
              <a:rPr lang="en-US" sz="1100" dirty="0" err="1">
                <a:latin typeface="Arial" panose="020B0604020202020204" pitchFamily="34" charset="0"/>
              </a:rPr>
              <a:t>declansare</a:t>
            </a:r>
            <a:r>
              <a:rPr lang="en-US" sz="1100" dirty="0">
                <a:latin typeface="Arial" panose="020B0604020202020204" pitchFamily="34" charset="0"/>
              </a:rPr>
              <a:t> a </a:t>
            </a:r>
            <a:r>
              <a:rPr lang="en-US" sz="1100" dirty="0" err="1">
                <a:latin typeface="Arial" panose="020B0604020202020204" pitchFamily="34" charset="0"/>
              </a:rPr>
              <a:t>unui</a:t>
            </a:r>
            <a:r>
              <a:rPr lang="en-US" sz="1100" dirty="0">
                <a:latin typeface="Arial" panose="020B0604020202020204" pitchFamily="34" charset="0"/>
              </a:rPr>
              <a:t> neuron</a:t>
            </a:r>
          </a:p>
        </p:txBody>
      </p:sp>
    </p:spTree>
    <p:extLst>
      <p:ext uri="{BB962C8B-B14F-4D97-AF65-F5344CB8AC3E}">
        <p14:creationId xmlns:p14="http://schemas.microsoft.com/office/powerpoint/2010/main" val="1333546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34487-0C44-973A-66E4-5CA8CA903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BCD8-4272-3E7D-D8CB-DE4E69B26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7843837" cy="1012782"/>
          </a:xfrm>
        </p:spPr>
        <p:txBody>
          <a:bodyPr/>
          <a:lstStyle/>
          <a:p>
            <a:r>
              <a:rPr lang="en-US" sz="2400" dirty="0"/>
              <a:t>ANN </a:t>
            </a:r>
            <a:r>
              <a:rPr lang="en-US" sz="1600" dirty="0"/>
              <a:t>vs</a:t>
            </a:r>
            <a:r>
              <a:rPr lang="en-US" sz="2400" dirty="0"/>
              <a:t> SNN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CA0CF69-870E-DE4D-F90F-FF9A995717E4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553020653"/>
              </p:ext>
            </p:extLst>
          </p:nvPr>
        </p:nvGraphicFramePr>
        <p:xfrm>
          <a:off x="914400" y="1272198"/>
          <a:ext cx="6902449" cy="4944437"/>
        </p:xfrm>
        <a:graphic>
          <a:graphicData uri="http://schemas.openxmlformats.org/drawingml/2006/table">
            <a:tbl>
              <a:tblPr/>
              <a:tblGrid>
                <a:gridCol w="1742800">
                  <a:extLst>
                    <a:ext uri="{9D8B030D-6E8A-4147-A177-3AD203B41FA5}">
                      <a16:colId xmlns:a16="http://schemas.microsoft.com/office/drawing/2014/main" val="2870622856"/>
                    </a:ext>
                  </a:extLst>
                </a:gridCol>
                <a:gridCol w="2834756">
                  <a:extLst>
                    <a:ext uri="{9D8B030D-6E8A-4147-A177-3AD203B41FA5}">
                      <a16:colId xmlns:a16="http://schemas.microsoft.com/office/drawing/2014/main" val="1256565998"/>
                    </a:ext>
                  </a:extLst>
                </a:gridCol>
                <a:gridCol w="2324893">
                  <a:extLst>
                    <a:ext uri="{9D8B030D-6E8A-4147-A177-3AD203B41FA5}">
                      <a16:colId xmlns:a16="http://schemas.microsoft.com/office/drawing/2014/main" val="158838834"/>
                    </a:ext>
                  </a:extLst>
                </a:gridCol>
              </a:tblGrid>
              <a:tr h="537883">
                <a:tc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ANN (Artificial Neural Network)</a:t>
                      </a: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SNN (Spiking Neural Network)</a:t>
                      </a: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718121"/>
                  </a:ext>
                </a:extLst>
              </a:tr>
              <a:tr h="264061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TIPUL SEMNALULUI</a:t>
                      </a:r>
                      <a:endParaRPr lang="en-US" sz="1100" dirty="0">
                        <a:solidFill>
                          <a:srgbClr val="202C8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Continuu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valori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reale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Discret (impulsuri – </a:t>
                      </a:r>
                      <a:r>
                        <a:rPr lang="en-US" sz="1100" i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spikes</a:t>
                      </a:r>
                      <a:r>
                        <a:rPr lang="en-US" sz="110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264597"/>
                  </a:ext>
                </a:extLst>
              </a:tr>
              <a:tr h="454419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SENSIBIL LA TIMP</a:t>
                      </a:r>
                      <a:endParaRPr lang="en-US" sz="1100" dirty="0">
                        <a:solidFill>
                          <a:srgbClr val="202C8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 – 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procesare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statica</a:t>
                      </a:r>
                      <a:endParaRPr lang="en-US" sz="1100" dirty="0">
                        <a:solidFill>
                          <a:srgbClr val="202C8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 – 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timpul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spike-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urilor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este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esential</a:t>
                      </a:r>
                      <a:endParaRPr lang="en-US" sz="1100" dirty="0">
                        <a:solidFill>
                          <a:srgbClr val="202C8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48816"/>
                  </a:ext>
                </a:extLst>
              </a:tr>
              <a:tr h="463206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1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MECANISM DE ACTIVARE</a:t>
                      </a:r>
                      <a:endParaRPr lang="en-US" sz="1100" dirty="0">
                        <a:solidFill>
                          <a:srgbClr val="202C8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Functie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activare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(ReLU, sigmoid etc.)</a:t>
                      </a: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Prag de activare + potential de membrana</a:t>
                      </a: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9678804"/>
                  </a:ext>
                </a:extLst>
              </a:tr>
              <a:tr h="463206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1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PROCESAREA SEMNALULUI</a:t>
                      </a:r>
                      <a:endParaRPr lang="en-US" sz="1100" dirty="0">
                        <a:solidFill>
                          <a:srgbClr val="202C8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Intrari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ponderate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activare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-o 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singura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etapa</a:t>
                      </a:r>
                      <a:endParaRPr lang="en-US" sz="1100" dirty="0">
                        <a:solidFill>
                          <a:srgbClr val="202C8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Integrare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timp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declansare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spike la 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atingerea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pragului</a:t>
                      </a:r>
                      <a:endParaRPr lang="en-US" sz="1100" dirty="0">
                        <a:solidFill>
                          <a:srgbClr val="202C8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078366"/>
                  </a:ext>
                </a:extLst>
              </a:tr>
              <a:tr h="463206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1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ANTRENARE </a:t>
                      </a:r>
                      <a:endParaRPr lang="en-US" sz="1100" dirty="0">
                        <a:solidFill>
                          <a:srgbClr val="202C8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Backpropagation classic</a:t>
                      </a: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STDP, </a:t>
                      </a:r>
                      <a:r>
                        <a:rPr lang="fr-FR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surrogate</a:t>
                      </a:r>
                      <a:r>
                        <a:rPr lang="fr-FR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gradients </a:t>
                      </a:r>
                      <a:r>
                        <a:rPr lang="fr-FR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sau</a:t>
                      </a:r>
                      <a:r>
                        <a:rPr lang="fr-FR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conversie</a:t>
                      </a:r>
                      <a:r>
                        <a:rPr lang="fr-FR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din</a:t>
                      </a:r>
                      <a:r>
                        <a:rPr lang="fr-FR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ANN</a:t>
                      </a: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765042"/>
                  </a:ext>
                </a:extLst>
              </a:tr>
              <a:tr h="463206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1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EFICIENTA ENERGETICA</a:t>
                      </a:r>
                      <a:endParaRPr lang="en-US" sz="1100" dirty="0">
                        <a:solidFill>
                          <a:srgbClr val="202C8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Consum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ridicat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toti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neuronii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simultan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Foarte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eficient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neuronii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spike-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uiesc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doar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ocazional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610210"/>
                  </a:ext>
                </a:extLst>
              </a:tr>
              <a:tr h="454419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1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PERFORMANTA PE BENCHMARK-URI</a:t>
                      </a:r>
                      <a:endParaRPr lang="en-US" sz="1100" dirty="0">
                        <a:solidFill>
                          <a:srgbClr val="202C8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Foarte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buna (ex: ImageNet, CIFAR)</a:t>
                      </a: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 slaba, dar in crestere</a:t>
                      </a: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285404"/>
                  </a:ext>
                </a:extLst>
              </a:tr>
              <a:tr h="463206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1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APLICATII POTRIVITE</a:t>
                      </a:r>
                      <a:endParaRPr lang="en-US" sz="1100" dirty="0">
                        <a:solidFill>
                          <a:srgbClr val="202C8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Viziune, NLP, recunoastere imagini, modele generative</a:t>
                      </a: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Robotica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senzori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sisteme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embedded, date 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temporale</a:t>
                      </a:r>
                      <a:endParaRPr lang="en-US" sz="1100" dirty="0">
                        <a:solidFill>
                          <a:srgbClr val="202C8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81776"/>
                  </a:ext>
                </a:extLst>
              </a:tr>
              <a:tr h="454419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1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REALISM BIOLOGIC</a:t>
                      </a:r>
                      <a:endParaRPr lang="en-US" sz="1100" dirty="0">
                        <a:solidFill>
                          <a:srgbClr val="202C8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Redus</a:t>
                      </a: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Foarte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apropiat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creierul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biologic</a:t>
                      </a: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159949"/>
                  </a:ext>
                </a:extLst>
              </a:tr>
              <a:tr h="463206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1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COMPLEXITATE SIMULARE</a:t>
                      </a:r>
                      <a:endParaRPr lang="en-US" sz="1100" dirty="0">
                        <a:solidFill>
                          <a:srgbClr val="202C8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 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simplu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optimizat</a:t>
                      </a:r>
                      <a:endParaRPr lang="en-US" sz="1100" dirty="0">
                        <a:solidFill>
                          <a:srgbClr val="202C8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 complex, 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greu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</a:t>
                      </a:r>
                      <a:r>
                        <a:rPr lang="en-US" sz="1100" dirty="0" err="1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scalat</a:t>
                      </a:r>
                      <a:r>
                        <a:rPr lang="en-US" sz="1100" dirty="0">
                          <a:solidFill>
                            <a:srgbClr val="202C8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pe hardware conventional</a:t>
                      </a:r>
                    </a:p>
                  </a:txBody>
                  <a:tcPr marL="54647" marR="54647" marT="27324" marB="27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218489"/>
                  </a:ext>
                </a:extLst>
              </a:tr>
            </a:tbl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D22DC3F6-EF3E-4230-F627-168AE7CDD439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6" r="10366"/>
          <a:stretch>
            <a:fillRect/>
          </a:stretch>
        </p:blipFill>
        <p:spPr bwMode="auto">
          <a:xfrm>
            <a:off x="8122024" y="2612824"/>
            <a:ext cx="3702424" cy="360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995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 err="1"/>
              <a:t>Cuprins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r>
              <a:rPr lang="en-US" dirty="0"/>
              <a:t>Artificial Neural Networks (ANN)</a:t>
            </a:r>
          </a:p>
          <a:p>
            <a:r>
              <a:rPr lang="en-US" dirty="0"/>
              <a:t>Spiking Neural Networks (SNN)</a:t>
            </a:r>
          </a:p>
          <a:p>
            <a:r>
              <a:rPr lang="en-US" dirty="0"/>
              <a:t>ANN vs SNN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BB802-C659-FC3C-7D5F-CC3489252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9B59A-1BAC-68D7-4630-CFA81A796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075" y="3128210"/>
            <a:ext cx="9063788" cy="1187218"/>
          </a:xfrm>
        </p:spPr>
        <p:txBody>
          <a:bodyPr/>
          <a:lstStyle/>
          <a:p>
            <a:r>
              <a:rPr lang="en-US" sz="4400" cap="none" dirty="0"/>
              <a:t>Artificial Neural Networks (ANN)</a:t>
            </a:r>
          </a:p>
        </p:txBody>
      </p:sp>
    </p:spTree>
    <p:extLst>
      <p:ext uri="{BB962C8B-B14F-4D97-AF65-F5344CB8AC3E}">
        <p14:creationId xmlns:p14="http://schemas.microsoft.com/office/powerpoint/2010/main" val="3872900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084" y="171025"/>
            <a:ext cx="8346424" cy="994164"/>
          </a:xfrm>
        </p:spPr>
        <p:txBody>
          <a:bodyPr/>
          <a:lstStyle/>
          <a:p>
            <a:r>
              <a:rPr lang="en-US" sz="2400" dirty="0"/>
              <a:t>Artificial Neural networks (ANN)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73696" y="1544489"/>
            <a:ext cx="7965460" cy="464540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sunt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modele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matematice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inspirate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modul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care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functioneaza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creierul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uman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Utilizate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inteligenta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artificiala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invatarea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automata(ML)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recunoasterea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imaginilor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traducere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automata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predictia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datelor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Structura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primeste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datele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initiale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Hidden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proceseaza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informatia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neuroni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artificiali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produce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rezultatul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final, 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clasificare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valoare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numerica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 cat 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retea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multe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straturi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neuroni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cu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atat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invata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concept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complexe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aceste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retele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adesea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sunt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numite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Retele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Neuronale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Profunde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DNN)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domeniului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Deep Learning</a:t>
            </a:r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25BC9-DB77-8DCE-CAF4-9054D2576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57CCD-F71D-491C-5C57-880249DA6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084" y="171025"/>
            <a:ext cx="8346424" cy="994164"/>
          </a:xfrm>
        </p:spPr>
        <p:txBody>
          <a:bodyPr/>
          <a:lstStyle/>
          <a:p>
            <a:r>
              <a:rPr lang="en-US" sz="2400" dirty="0"/>
              <a:t>Artificial Neural networks (ANN)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CADD4F-AEF8-086F-F3A8-230F493E7D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126117" y="1798111"/>
            <a:ext cx="7030896" cy="3399042"/>
          </a:xfrm>
        </p:spPr>
      </p:pic>
    </p:spTree>
    <p:extLst>
      <p:ext uri="{BB962C8B-B14F-4D97-AF65-F5344CB8AC3E}">
        <p14:creationId xmlns:p14="http://schemas.microsoft.com/office/powerpoint/2010/main" val="352975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EE1D2-C1B9-3D8C-6FD4-29F269778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47E95-1F0C-1D1C-8E62-47BEE75E9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074" y="3128210"/>
            <a:ext cx="9545051" cy="1187218"/>
          </a:xfrm>
        </p:spPr>
        <p:txBody>
          <a:bodyPr/>
          <a:lstStyle/>
          <a:p>
            <a:r>
              <a:rPr lang="en-US" sz="4400" cap="none" dirty="0"/>
              <a:t>Spiking Neural Networks (SNN)</a:t>
            </a:r>
          </a:p>
        </p:txBody>
      </p:sp>
    </p:spTree>
    <p:extLst>
      <p:ext uri="{BB962C8B-B14F-4D97-AF65-F5344CB8AC3E}">
        <p14:creationId xmlns:p14="http://schemas.microsoft.com/office/powerpoint/2010/main" val="919903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796DF-8052-CB11-C693-A440CDF27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722F-B23D-2AB4-4B50-DB00C861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084" y="171025"/>
            <a:ext cx="8346424" cy="994164"/>
          </a:xfrm>
        </p:spPr>
        <p:txBody>
          <a:bodyPr/>
          <a:lstStyle/>
          <a:p>
            <a:r>
              <a:rPr lang="en-US" sz="2400" dirty="0"/>
              <a:t>Spiking Neural Networks (SNN)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D82ED-B5AA-A34E-76E0-DC228DB6B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73696" y="1544489"/>
            <a:ext cx="7965460" cy="464540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SNNs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reprezinta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retea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neuronala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inspirata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neurostiinta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care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imita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activitatea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electrica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creierului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uman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Neuronii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SNN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trimit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impulsuri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discrete (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spikes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spre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deosebire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ANN-urile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clasice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care transmit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semnale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continue (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valori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numerice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Cum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un neuron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imitat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SNN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Neuronul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primeste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impulsuri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discrete de la alti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neuroni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Integreaza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semnalele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exemplu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modelul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Leaky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Integrate-and-Fire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(LIF)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Daca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suma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impulsurilor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depaseste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prag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neuronul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emite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un spike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Spike-ul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trimis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catre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neuronii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straturile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urmatoare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923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3F22B-F481-AAFF-A498-35C2A023C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F7D9-B612-4E56-EAE4-8A5B4F839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084" y="171025"/>
            <a:ext cx="8346424" cy="994164"/>
          </a:xfrm>
        </p:spPr>
        <p:txBody>
          <a:bodyPr/>
          <a:lstStyle/>
          <a:p>
            <a:r>
              <a:rPr lang="en-US" sz="2400" dirty="0"/>
              <a:t>Spiking Neural Networks (SNN)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19A78-3FE5-2847-8176-B48F57AFE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73696" y="1544489"/>
            <a:ext cx="7965460" cy="4645404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Cum sunt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antrenate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SNN-urile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Spike-urile sunt discrete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non-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derivabile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deci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metodele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clasice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precum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backpropagation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aplica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direct.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Solutii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Surogate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gradients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functia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activare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inlocuita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cu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derivabila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timpul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antrenarii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STDP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(Spike Timing Dependent Plasticity)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sinapsa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intareste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daca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un neuron pre-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sinaptic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emite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un spike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putin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inaintea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neuronului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post-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sinaptic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Convertirea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-&gt;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SNN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: 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antreneaza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un ANN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apoi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mapeaza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comportamentul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-un SNN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echivalent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88276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A69F58-2138-899E-97F7-889426783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684" y="516312"/>
            <a:ext cx="5737412" cy="57822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EC31BC-D2C7-96F9-8C79-45009F57BA62}"/>
              </a:ext>
            </a:extLst>
          </p:cNvPr>
          <p:cNvSpPr txBox="1"/>
          <p:nvPr/>
        </p:nvSpPr>
        <p:spPr>
          <a:xfrm>
            <a:off x="1120588" y="1409434"/>
            <a:ext cx="71381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cap="all" dirty="0" err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Antrenarea</a:t>
            </a:r>
            <a:r>
              <a:rPr lang="en-US" sz="1600" b="1" cap="all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600" b="1" cap="all" dirty="0" err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unui</a:t>
            </a:r>
            <a:r>
              <a:rPr lang="en-US" sz="1600" b="1" cap="all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600" b="1" cap="all" dirty="0" err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snn</a:t>
            </a:r>
            <a:endParaRPr lang="en-US" sz="1600" b="1" cap="all" dirty="0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F3AF79-3A5C-3ABA-3D67-30375641FFCB}"/>
              </a:ext>
            </a:extLst>
          </p:cNvPr>
          <p:cNvSpPr txBox="1"/>
          <p:nvPr/>
        </p:nvSpPr>
        <p:spPr>
          <a:xfrm>
            <a:off x="858372" y="2146571"/>
            <a:ext cx="5031442" cy="3318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347472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Parcurgerea</a:t>
            </a: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</a:t>
            </a: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multor</a:t>
            </a: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epoci</a:t>
            </a: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antrenare</a:t>
            </a:r>
            <a:endParaRPr lang="en-US" sz="14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1" indent="-347472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face rate encoding pe </a:t>
            </a: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imagini</a:t>
            </a: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datele</a:t>
            </a: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intrare</a:t>
            </a: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converite</a:t>
            </a: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serii</a:t>
            </a: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impulsuri</a:t>
            </a: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685800" lvl="1" indent="-347472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Propagarea</a:t>
            </a: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datelor</a:t>
            </a: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</a:t>
            </a: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retea</a:t>
            </a: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anumit</a:t>
            </a: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numar</a:t>
            </a: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pasi</a:t>
            </a: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temporali</a:t>
            </a: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(time steps)</a:t>
            </a:r>
          </a:p>
          <a:p>
            <a:pPr marL="685800" lvl="1" indent="-347472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calculeaza</a:t>
            </a: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media spike-</a:t>
            </a: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urilor</a:t>
            </a: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 </a:t>
            </a: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durata</a:t>
            </a: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simularii</a:t>
            </a:r>
            <a:endParaRPr lang="en-US" sz="14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1" indent="-347472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calculeaza</a:t>
            </a: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pierderea</a:t>
            </a: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(loss) - </a:t>
            </a: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CrossEntropyLoss</a:t>
            </a:r>
            <a:endParaRPr lang="en-US" sz="14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1" indent="-347472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</a:t>
            </a: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backpropagation </a:t>
            </a: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</a:t>
            </a: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gradientul</a:t>
            </a:r>
            <a:endParaRPr lang="en-US" sz="14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1" indent="-347472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evalueaza</a:t>
            </a: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acuratetea</a:t>
            </a:r>
            <a:b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61956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{0B78F23C-5F10-4182-904A-8956DFE4F764}tf78438558_win32</Template>
  <TotalTime>143</TotalTime>
  <Words>727</Words>
  <Application>Microsoft Office PowerPoint</Application>
  <PresentationFormat>Widescreen</PresentationFormat>
  <Paragraphs>94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 Black</vt:lpstr>
      <vt:lpstr>Calibri</vt:lpstr>
      <vt:lpstr>Sabon Next LT</vt:lpstr>
      <vt:lpstr>Custom</vt:lpstr>
      <vt:lpstr>SPIKING NEURAL NETWORKs for Classification</vt:lpstr>
      <vt:lpstr>Cuprins</vt:lpstr>
      <vt:lpstr>Artificial Neural Networks (ANN)</vt:lpstr>
      <vt:lpstr>Artificial Neural networks (ANN)</vt:lpstr>
      <vt:lpstr>Artificial Neural networks (ANN)</vt:lpstr>
      <vt:lpstr>Spiking Neural Networks (SNN)</vt:lpstr>
      <vt:lpstr>Spiking Neural Networks (SNN)</vt:lpstr>
      <vt:lpstr>Spiking Neural Networks (SNN)</vt:lpstr>
      <vt:lpstr>PowerPoint Presentation</vt:lpstr>
      <vt:lpstr>PowerPoint Presentation</vt:lpstr>
      <vt:lpstr>Spiking Neural Networks (SNN)</vt:lpstr>
      <vt:lpstr>Spiking Neural Networks (SNN)</vt:lpstr>
      <vt:lpstr>Spiking Neural Networks (SNN)</vt:lpstr>
      <vt:lpstr>ANN vs SNN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IOANA DIANA BEATRICE ENACHE</dc:creator>
  <cp:lastModifiedBy>IOANA DIANA BEATRICE ENACHE</cp:lastModifiedBy>
  <cp:revision>2</cp:revision>
  <dcterms:created xsi:type="dcterms:W3CDTF">2025-05-11T21:36:38Z</dcterms:created>
  <dcterms:modified xsi:type="dcterms:W3CDTF">2025-05-12T00:00:29Z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